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61" r:id="rId6"/>
    <p:sldId id="259" r:id="rId7"/>
    <p:sldId id="262" r:id="rId8"/>
    <p:sldId id="263" r:id="rId9"/>
    <p:sldId id="264" r:id="rId10"/>
    <p:sldId id="265"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132" d="100"/>
          <a:sy n="132" d="100"/>
        </p:scale>
        <p:origin x="87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2AD8050-35FF-455C-A8FE-366ADD7A4204}" type="datetimeFigureOut">
              <a:rPr lang="es-ES" smtClean="0"/>
              <a:pPr/>
              <a:t>06/12/2015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5287B1-FCEB-4A84-AD31-1E021F8614FB}" type="slidenum">
              <a:rPr lang="es-ES" smtClean="0"/>
              <a:pPr/>
              <a:t>‹Nº›</a:t>
            </a:fld>
            <a:endParaRPr lang="es-ES"/>
          </a:p>
        </p:txBody>
      </p:sp>
    </p:spTree>
    <p:extLst>
      <p:ext uri="{BB962C8B-B14F-4D97-AF65-F5344CB8AC3E}">
        <p14:creationId xmlns:p14="http://schemas.microsoft.com/office/powerpoint/2010/main" val="181526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2AD8050-35FF-455C-A8FE-366ADD7A4204}" type="datetimeFigureOut">
              <a:rPr lang="es-ES" smtClean="0"/>
              <a:pPr/>
              <a:t>06/12/2015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5287B1-FCEB-4A84-AD31-1E021F8614FB}" type="slidenum">
              <a:rPr lang="es-ES" smtClean="0"/>
              <a:pPr/>
              <a:t>‹Nº›</a:t>
            </a:fld>
            <a:endParaRPr lang="es-ES"/>
          </a:p>
        </p:txBody>
      </p:sp>
    </p:spTree>
    <p:extLst>
      <p:ext uri="{BB962C8B-B14F-4D97-AF65-F5344CB8AC3E}">
        <p14:creationId xmlns:p14="http://schemas.microsoft.com/office/powerpoint/2010/main" val="183042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2AD8050-35FF-455C-A8FE-366ADD7A4204}" type="datetimeFigureOut">
              <a:rPr lang="es-ES" smtClean="0"/>
              <a:pPr/>
              <a:t>06/12/2015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5287B1-FCEB-4A84-AD31-1E021F8614FB}" type="slidenum">
              <a:rPr lang="es-ES" smtClean="0"/>
              <a:pPr/>
              <a:t>‹Nº›</a:t>
            </a:fld>
            <a:endParaRPr lang="es-ES"/>
          </a:p>
        </p:txBody>
      </p:sp>
    </p:spTree>
    <p:extLst>
      <p:ext uri="{BB962C8B-B14F-4D97-AF65-F5344CB8AC3E}">
        <p14:creationId xmlns:p14="http://schemas.microsoft.com/office/powerpoint/2010/main" val="102786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2AD8050-35FF-455C-A8FE-366ADD7A4204}" type="datetimeFigureOut">
              <a:rPr lang="es-ES" smtClean="0"/>
              <a:pPr/>
              <a:t>06/12/2015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5287B1-FCEB-4A84-AD31-1E021F8614FB}" type="slidenum">
              <a:rPr lang="es-ES" smtClean="0"/>
              <a:pPr/>
              <a:t>‹Nº›</a:t>
            </a:fld>
            <a:endParaRPr lang="es-ES"/>
          </a:p>
        </p:txBody>
      </p:sp>
    </p:spTree>
    <p:extLst>
      <p:ext uri="{BB962C8B-B14F-4D97-AF65-F5344CB8AC3E}">
        <p14:creationId xmlns:p14="http://schemas.microsoft.com/office/powerpoint/2010/main" val="352951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2AD8050-35FF-455C-A8FE-366ADD7A4204}" type="datetimeFigureOut">
              <a:rPr lang="es-ES" smtClean="0"/>
              <a:pPr/>
              <a:t>06/12/2015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5287B1-FCEB-4A84-AD31-1E021F8614FB}" type="slidenum">
              <a:rPr lang="es-ES" smtClean="0"/>
              <a:pPr/>
              <a:t>‹Nº›</a:t>
            </a:fld>
            <a:endParaRPr lang="es-ES"/>
          </a:p>
        </p:txBody>
      </p:sp>
    </p:spTree>
    <p:extLst>
      <p:ext uri="{BB962C8B-B14F-4D97-AF65-F5344CB8AC3E}">
        <p14:creationId xmlns:p14="http://schemas.microsoft.com/office/powerpoint/2010/main" val="159916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2AD8050-35FF-455C-A8FE-366ADD7A4204}" type="datetimeFigureOut">
              <a:rPr lang="es-ES" smtClean="0"/>
              <a:pPr/>
              <a:t>06/12/2015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5287B1-FCEB-4A84-AD31-1E021F8614FB}" type="slidenum">
              <a:rPr lang="es-ES" smtClean="0"/>
              <a:pPr/>
              <a:t>‹Nº›</a:t>
            </a:fld>
            <a:endParaRPr lang="es-ES"/>
          </a:p>
        </p:txBody>
      </p:sp>
    </p:spTree>
    <p:extLst>
      <p:ext uri="{BB962C8B-B14F-4D97-AF65-F5344CB8AC3E}">
        <p14:creationId xmlns:p14="http://schemas.microsoft.com/office/powerpoint/2010/main" val="355825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2AD8050-35FF-455C-A8FE-366ADD7A4204}" type="datetimeFigureOut">
              <a:rPr lang="es-ES" smtClean="0"/>
              <a:pPr/>
              <a:t>06/12/2015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75287B1-FCEB-4A84-AD31-1E021F8614FB}" type="slidenum">
              <a:rPr lang="es-ES" smtClean="0"/>
              <a:pPr/>
              <a:t>‹Nº›</a:t>
            </a:fld>
            <a:endParaRPr lang="es-ES"/>
          </a:p>
        </p:txBody>
      </p:sp>
    </p:spTree>
    <p:extLst>
      <p:ext uri="{BB962C8B-B14F-4D97-AF65-F5344CB8AC3E}">
        <p14:creationId xmlns:p14="http://schemas.microsoft.com/office/powerpoint/2010/main" val="3687791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2AD8050-35FF-455C-A8FE-366ADD7A4204}" type="datetimeFigureOut">
              <a:rPr lang="es-ES" smtClean="0"/>
              <a:pPr/>
              <a:t>06/12/2015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75287B1-FCEB-4A84-AD31-1E021F8614FB}" type="slidenum">
              <a:rPr lang="es-ES" smtClean="0"/>
              <a:pPr/>
              <a:t>‹Nº›</a:t>
            </a:fld>
            <a:endParaRPr lang="es-ES"/>
          </a:p>
        </p:txBody>
      </p:sp>
    </p:spTree>
    <p:extLst>
      <p:ext uri="{BB962C8B-B14F-4D97-AF65-F5344CB8AC3E}">
        <p14:creationId xmlns:p14="http://schemas.microsoft.com/office/powerpoint/2010/main" val="419257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2AD8050-35FF-455C-A8FE-366ADD7A4204}" type="datetimeFigureOut">
              <a:rPr lang="es-ES" smtClean="0"/>
              <a:pPr/>
              <a:t>06/12/2015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75287B1-FCEB-4A84-AD31-1E021F8614FB}" type="slidenum">
              <a:rPr lang="es-ES" smtClean="0"/>
              <a:pPr/>
              <a:t>‹Nº›</a:t>
            </a:fld>
            <a:endParaRPr lang="es-ES"/>
          </a:p>
        </p:txBody>
      </p:sp>
    </p:spTree>
    <p:extLst>
      <p:ext uri="{BB962C8B-B14F-4D97-AF65-F5344CB8AC3E}">
        <p14:creationId xmlns:p14="http://schemas.microsoft.com/office/powerpoint/2010/main" val="411199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2AD8050-35FF-455C-A8FE-366ADD7A4204}" type="datetimeFigureOut">
              <a:rPr lang="es-ES" smtClean="0"/>
              <a:pPr/>
              <a:t>06/12/2015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5287B1-FCEB-4A84-AD31-1E021F8614FB}" type="slidenum">
              <a:rPr lang="es-ES" smtClean="0"/>
              <a:pPr/>
              <a:t>‹Nº›</a:t>
            </a:fld>
            <a:endParaRPr lang="es-ES"/>
          </a:p>
        </p:txBody>
      </p:sp>
    </p:spTree>
    <p:extLst>
      <p:ext uri="{BB962C8B-B14F-4D97-AF65-F5344CB8AC3E}">
        <p14:creationId xmlns:p14="http://schemas.microsoft.com/office/powerpoint/2010/main" val="115104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2AD8050-35FF-455C-A8FE-366ADD7A4204}" type="datetimeFigureOut">
              <a:rPr lang="es-ES" smtClean="0"/>
              <a:pPr/>
              <a:t>06/12/2015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5287B1-FCEB-4A84-AD31-1E021F8614FB}" type="slidenum">
              <a:rPr lang="es-ES" smtClean="0"/>
              <a:pPr/>
              <a:t>‹Nº›</a:t>
            </a:fld>
            <a:endParaRPr lang="es-ES"/>
          </a:p>
        </p:txBody>
      </p:sp>
    </p:spTree>
    <p:extLst>
      <p:ext uri="{BB962C8B-B14F-4D97-AF65-F5344CB8AC3E}">
        <p14:creationId xmlns:p14="http://schemas.microsoft.com/office/powerpoint/2010/main" val="388606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D8050-35FF-455C-A8FE-366ADD7A4204}" type="datetimeFigureOut">
              <a:rPr lang="es-ES" smtClean="0"/>
              <a:pPr/>
              <a:t>06/12/2015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287B1-FCEB-4A84-AD31-1E021F8614FB}" type="slidenum">
              <a:rPr lang="es-ES" smtClean="0"/>
              <a:pPr/>
              <a:t>‹Nº›</a:t>
            </a:fld>
            <a:endParaRPr lang="es-ES"/>
          </a:p>
        </p:txBody>
      </p:sp>
    </p:spTree>
    <p:extLst>
      <p:ext uri="{BB962C8B-B14F-4D97-AF65-F5344CB8AC3E}">
        <p14:creationId xmlns:p14="http://schemas.microsoft.com/office/powerpoint/2010/main" val="3944613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endParaRPr lang="es-ES" sz="6000" b="1" dirty="0">
              <a:solidFill>
                <a:schemeClr val="bg1"/>
              </a:solidFill>
              <a:latin typeface="Segoe Script" pitchFamily="34" charset="0"/>
            </a:endParaRPr>
          </a:p>
        </p:txBody>
      </p:sp>
      <p:sp>
        <p:nvSpPr>
          <p:cNvPr id="7" name="6 Subtítulo"/>
          <p:cNvSpPr>
            <a:spLocks noGrp="1"/>
          </p:cNvSpPr>
          <p:nvPr>
            <p:ph type="subTitle" idx="1"/>
          </p:nvPr>
        </p:nvSpPr>
        <p:spPr>
          <a:xfrm>
            <a:off x="1331640" y="764704"/>
            <a:ext cx="6400800" cy="1752600"/>
          </a:xfrm>
        </p:spPr>
        <p:txBody>
          <a:bodyPr/>
          <a:lstStyle/>
          <a:p>
            <a:r>
              <a:rPr lang="es-ES" sz="5400" b="1" u="sng" dirty="0" smtClean="0">
                <a:solidFill>
                  <a:schemeClr val="tx1"/>
                </a:solidFill>
                <a:latin typeface="Segoe Script" pitchFamily="34" charset="0"/>
              </a:rPr>
              <a:t>TRADITIONS OF ALCORA</a:t>
            </a:r>
          </a:p>
          <a:p>
            <a:endParaRPr lang="es-ES"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3212976"/>
            <a:ext cx="6029651" cy="3024336"/>
          </a:xfrm>
          <a:prstGeom prst="rect">
            <a:avLst/>
          </a:prstGeom>
        </p:spPr>
      </p:pic>
    </p:spTree>
    <p:extLst>
      <p:ext uri="{BB962C8B-B14F-4D97-AF65-F5344CB8AC3E}">
        <p14:creationId xmlns:p14="http://schemas.microsoft.com/office/powerpoint/2010/main" val="1951016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460432" cy="1800200"/>
          </a:xfrm>
        </p:spPr>
        <p:txBody>
          <a:bodyPr>
            <a:noAutofit/>
          </a:bodyPr>
          <a:lstStyle/>
          <a:p>
            <a:r>
              <a:rPr lang="en-US" sz="3600" dirty="0" smtClean="0">
                <a:latin typeface="Segoe Script" pitchFamily="34" charset="0"/>
              </a:rPr>
              <a:t>When all the people have arrived, fireworks are launched.</a:t>
            </a:r>
            <a:endParaRPr lang="en-US" sz="3600" dirty="0">
              <a:latin typeface="Segoe Script" pitchFamily="34" charset="0"/>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852936"/>
            <a:ext cx="8028384" cy="3211354"/>
          </a:xfrm>
          <a:prstGeom prst="rect">
            <a:avLst/>
          </a:prstGeom>
        </p:spPr>
      </p:pic>
    </p:spTree>
    <p:extLst>
      <p:ext uri="{BB962C8B-B14F-4D97-AF65-F5344CB8AC3E}">
        <p14:creationId xmlns:p14="http://schemas.microsoft.com/office/powerpoint/2010/main" val="3772448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2348880"/>
            <a:ext cx="8229600" cy="1143000"/>
          </a:xfrm>
        </p:spPr>
        <p:txBody>
          <a:bodyPr>
            <a:noAutofit/>
          </a:bodyPr>
          <a:lstStyle/>
          <a:p>
            <a:r>
              <a:rPr lang="en-US" sz="3200" dirty="0" smtClean="0">
                <a:latin typeface="Segoe Script" pitchFamily="34" charset="0"/>
              </a:rPr>
              <a:t>In this activity I’m going to explain you the most important festivities in </a:t>
            </a:r>
            <a:r>
              <a:rPr lang="en-US" sz="3200" dirty="0" err="1" smtClean="0">
                <a:latin typeface="Segoe Script" pitchFamily="34" charset="0"/>
              </a:rPr>
              <a:t>Alcora</a:t>
            </a:r>
            <a:r>
              <a:rPr lang="en-US" sz="3200" dirty="0" smtClean="0">
                <a:latin typeface="Segoe Script" pitchFamily="34" charset="0"/>
              </a:rPr>
              <a:t>.</a:t>
            </a:r>
            <a:br>
              <a:rPr lang="en-US" sz="3200" dirty="0" smtClean="0">
                <a:latin typeface="Segoe Script" pitchFamily="34" charset="0"/>
              </a:rPr>
            </a:br>
            <a:r>
              <a:rPr lang="en-US" sz="3200" dirty="0" smtClean="0">
                <a:latin typeface="Segoe Script" pitchFamily="34" charset="0"/>
              </a:rPr>
              <a:t>The patron saints of </a:t>
            </a:r>
            <a:r>
              <a:rPr lang="en-US" sz="3200" dirty="0" err="1" smtClean="0">
                <a:latin typeface="Segoe Script" pitchFamily="34" charset="0"/>
              </a:rPr>
              <a:t>Alcora</a:t>
            </a:r>
            <a:r>
              <a:rPr lang="en-US" sz="3200" dirty="0" smtClean="0">
                <a:latin typeface="Segoe Script" pitchFamily="34" charset="0"/>
              </a:rPr>
              <a:t> are «</a:t>
            </a:r>
            <a:r>
              <a:rPr lang="en-US" sz="3200" dirty="0" err="1" smtClean="0">
                <a:latin typeface="Segoe Script" pitchFamily="34" charset="0"/>
              </a:rPr>
              <a:t>Sant</a:t>
            </a:r>
            <a:r>
              <a:rPr lang="en-US" sz="3200" dirty="0" smtClean="0">
                <a:latin typeface="Segoe Script" pitchFamily="34" charset="0"/>
              </a:rPr>
              <a:t> </a:t>
            </a:r>
            <a:r>
              <a:rPr lang="en-US" sz="3200" dirty="0" err="1" smtClean="0">
                <a:latin typeface="Segoe Script" pitchFamily="34" charset="0"/>
              </a:rPr>
              <a:t>Cristàfol</a:t>
            </a:r>
            <a:r>
              <a:rPr lang="en-US" sz="3200" dirty="0" smtClean="0">
                <a:latin typeface="Segoe Script" pitchFamily="34" charset="0"/>
              </a:rPr>
              <a:t>» and «El </a:t>
            </a:r>
            <a:r>
              <a:rPr lang="en-US" sz="3200" dirty="0" err="1" smtClean="0">
                <a:latin typeface="Segoe Script" pitchFamily="34" charset="0"/>
              </a:rPr>
              <a:t>Crist</a:t>
            </a:r>
            <a:r>
              <a:rPr lang="en-US" sz="3200" dirty="0" smtClean="0">
                <a:latin typeface="Segoe Script" pitchFamily="34" charset="0"/>
              </a:rPr>
              <a:t> del </a:t>
            </a:r>
            <a:r>
              <a:rPr lang="en-US" sz="3200" dirty="0" err="1" smtClean="0">
                <a:latin typeface="Segoe Script" pitchFamily="34" charset="0"/>
              </a:rPr>
              <a:t>Calvari</a:t>
            </a:r>
            <a:r>
              <a:rPr lang="en-US" sz="3200" dirty="0" smtClean="0">
                <a:latin typeface="Segoe Script" pitchFamily="34" charset="0"/>
              </a:rPr>
              <a:t>».</a:t>
            </a:r>
            <a:br>
              <a:rPr lang="en-US" sz="3200" dirty="0" smtClean="0">
                <a:latin typeface="Segoe Script" pitchFamily="34" charset="0"/>
              </a:rPr>
            </a:br>
            <a:r>
              <a:rPr lang="en-US" sz="3200" dirty="0" smtClean="0">
                <a:latin typeface="Segoe Script" pitchFamily="34" charset="0"/>
              </a:rPr>
              <a:t>These </a:t>
            </a:r>
            <a:r>
              <a:rPr lang="en-US" sz="3200" dirty="0" err="1" smtClean="0">
                <a:latin typeface="Segoe Script" pitchFamily="34" charset="0"/>
              </a:rPr>
              <a:t>fesivities</a:t>
            </a:r>
            <a:r>
              <a:rPr lang="en-US" sz="3200" dirty="0" smtClean="0">
                <a:latin typeface="Segoe Script" pitchFamily="34" charset="0"/>
              </a:rPr>
              <a:t> are celebrated in </a:t>
            </a:r>
            <a:r>
              <a:rPr lang="en-US" sz="3200" dirty="0" err="1" smtClean="0">
                <a:latin typeface="Segoe Script" pitchFamily="34" charset="0"/>
              </a:rPr>
              <a:t>honour</a:t>
            </a:r>
            <a:r>
              <a:rPr lang="en-US" sz="3200" dirty="0" smtClean="0">
                <a:latin typeface="Segoe Script" pitchFamily="34" charset="0"/>
              </a:rPr>
              <a:t> of them. </a:t>
            </a:r>
            <a:endParaRPr lang="en-US" sz="3200" dirty="0">
              <a:latin typeface="Segoe Script" pitchFamily="34" charset="0"/>
            </a:endParaRPr>
          </a:p>
        </p:txBody>
      </p:sp>
    </p:spTree>
    <p:extLst>
      <p:ext uri="{BB962C8B-B14F-4D97-AF65-F5344CB8AC3E}">
        <p14:creationId xmlns:p14="http://schemas.microsoft.com/office/powerpoint/2010/main" val="1430585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2" y="1"/>
            <a:ext cx="9149892" cy="6853588"/>
          </a:xfrm>
          <a:prstGeom prst="rect">
            <a:avLst/>
          </a:prstGeom>
        </p:spPr>
      </p:pic>
      <p:sp>
        <p:nvSpPr>
          <p:cNvPr id="2" name="1 Título"/>
          <p:cNvSpPr>
            <a:spLocks noGrp="1"/>
          </p:cNvSpPr>
          <p:nvPr>
            <p:ph type="ctrTitle"/>
          </p:nvPr>
        </p:nvSpPr>
        <p:spPr>
          <a:xfrm>
            <a:off x="395536" y="2130425"/>
            <a:ext cx="8280920" cy="1470025"/>
          </a:xfrm>
        </p:spPr>
        <p:txBody>
          <a:bodyPr>
            <a:noAutofit/>
          </a:bodyPr>
          <a:lstStyle/>
          <a:p>
            <a:r>
              <a:rPr lang="es-ES" sz="6000" b="1" dirty="0" smtClean="0">
                <a:solidFill>
                  <a:schemeClr val="bg1"/>
                </a:solidFill>
                <a:latin typeface="Segoe Script" pitchFamily="34" charset="0"/>
              </a:rPr>
              <a:t>«DIA DEL ROTLLO»</a:t>
            </a:r>
            <a:endParaRPr lang="es-ES" sz="6000" b="1" dirty="0">
              <a:solidFill>
                <a:schemeClr val="bg1"/>
              </a:solidFill>
              <a:latin typeface="Segoe Script" pitchFamily="34" charset="0"/>
            </a:endParaRPr>
          </a:p>
        </p:txBody>
      </p:sp>
      <p:sp>
        <p:nvSpPr>
          <p:cNvPr id="3" name="2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1036553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CuadroTexto"/>
          <p:cNvSpPr txBox="1"/>
          <p:nvPr/>
        </p:nvSpPr>
        <p:spPr>
          <a:xfrm>
            <a:off x="0" y="188640"/>
            <a:ext cx="9144000" cy="3831818"/>
          </a:xfrm>
          <a:prstGeom prst="rect">
            <a:avLst/>
          </a:prstGeom>
          <a:noFill/>
        </p:spPr>
        <p:txBody>
          <a:bodyPr wrap="square" rtlCol="0">
            <a:spAutoFit/>
          </a:bodyPr>
          <a:lstStyle/>
          <a:p>
            <a:pPr algn="ctr"/>
            <a:r>
              <a:rPr lang="en-US" sz="2500" dirty="0" smtClean="0">
                <a:latin typeface="Segoe Script" pitchFamily="34" charset="0"/>
              </a:rPr>
              <a:t>This festivity is celebrated the Monday after the Easter Sunday.</a:t>
            </a:r>
          </a:p>
          <a:p>
            <a:pPr algn="ctr"/>
            <a:r>
              <a:rPr lang="en-US" sz="2500" dirty="0" smtClean="0">
                <a:latin typeface="Segoe Script" pitchFamily="34" charset="0"/>
              </a:rPr>
              <a:t>The festivity starts at 8.00 o’clock.</a:t>
            </a:r>
          </a:p>
          <a:p>
            <a:pPr algn="ctr"/>
            <a:r>
              <a:rPr lang="en-US" sz="2500" dirty="0" smtClean="0">
                <a:latin typeface="Segoe Script" pitchFamily="34" charset="0"/>
              </a:rPr>
              <a:t>The tradition is to climb in pilgrimage the mountain where the patron saint’s hermitage is.</a:t>
            </a:r>
          </a:p>
          <a:p>
            <a:pPr algn="ctr"/>
            <a:r>
              <a:rPr lang="en-US" sz="2500" dirty="0" smtClean="0">
                <a:latin typeface="Segoe Script" pitchFamily="34" charset="0"/>
              </a:rPr>
              <a:t>When the pilgrimage arrives, there is a mass and then all the people have a brunch around the hermitage.</a:t>
            </a:r>
          </a:p>
          <a:p>
            <a:pPr algn="ctr"/>
            <a:endParaRPr lang="en-US" sz="2500" dirty="0" smtClean="0">
              <a:latin typeface="Segoe Script" pitchFamily="34" charset="0"/>
            </a:endParaRPr>
          </a:p>
          <a:p>
            <a:endParaRPr lang="es-ES"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789040"/>
            <a:ext cx="4593016" cy="2916565"/>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352602"/>
            <a:ext cx="4018529" cy="2931288"/>
          </a:xfrm>
          <a:prstGeom prst="rect">
            <a:avLst/>
          </a:prstGeom>
        </p:spPr>
      </p:pic>
    </p:spTree>
    <p:extLst>
      <p:ext uri="{BB962C8B-B14F-4D97-AF65-F5344CB8AC3E}">
        <p14:creationId xmlns:p14="http://schemas.microsoft.com/office/powerpoint/2010/main" val="691529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21029" y="1268760"/>
            <a:ext cx="8229600" cy="1143000"/>
          </a:xfrm>
        </p:spPr>
        <p:txBody>
          <a:bodyPr>
            <a:normAutofit fontScale="90000"/>
          </a:bodyPr>
          <a:lstStyle/>
          <a:p>
            <a:r>
              <a:rPr lang="en-US" sz="3600" dirty="0" smtClean="0">
                <a:latin typeface="Segoe Script" pitchFamily="34" charset="0"/>
              </a:rPr>
              <a:t>At 12.00 o’clock, people return in pilgrimage to the church of the city.</a:t>
            </a:r>
            <a:br>
              <a:rPr lang="en-US" sz="3600" dirty="0" smtClean="0">
                <a:latin typeface="Segoe Script" pitchFamily="34" charset="0"/>
              </a:rPr>
            </a:br>
            <a:r>
              <a:rPr lang="en-US" sz="3600" dirty="0" smtClean="0">
                <a:latin typeface="Segoe Script" pitchFamily="34" charset="0"/>
              </a:rPr>
              <a:t>When they arrive, the mayor and his/her team give them a roll, which is typical of </a:t>
            </a:r>
            <a:r>
              <a:rPr lang="en-US" sz="3600" dirty="0" err="1" smtClean="0">
                <a:latin typeface="Segoe Script" pitchFamily="34" charset="0"/>
              </a:rPr>
              <a:t>Alcora</a:t>
            </a:r>
            <a:r>
              <a:rPr lang="en-US" sz="3600" dirty="0" smtClean="0">
                <a:latin typeface="Segoe Script" pitchFamily="34" charset="0"/>
              </a:rPr>
              <a:t>.</a:t>
            </a:r>
            <a:r>
              <a:rPr lang="en-US" dirty="0" smtClean="0"/>
              <a:t/>
            </a:r>
            <a:br>
              <a:rPr lang="en-US" dirty="0" smtClean="0"/>
            </a:br>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953655"/>
            <a:ext cx="5436096" cy="3626535"/>
          </a:xfrm>
          <a:prstGeom prst="rect">
            <a:avLst/>
          </a:prstGeom>
        </p:spPr>
      </p:pic>
    </p:spTree>
    <p:extLst>
      <p:ext uri="{BB962C8B-B14F-4D97-AF65-F5344CB8AC3E}">
        <p14:creationId xmlns:p14="http://schemas.microsoft.com/office/powerpoint/2010/main" val="1061487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0"/>
            <a:ext cx="6156176" cy="6807967"/>
          </a:xfrm>
          <a:prstGeom prst="rect">
            <a:avLst/>
          </a:prstGeom>
        </p:spPr>
      </p:pic>
      <p:sp>
        <p:nvSpPr>
          <p:cNvPr id="3" name="2 Título"/>
          <p:cNvSpPr>
            <a:spLocks noGrp="1"/>
          </p:cNvSpPr>
          <p:nvPr>
            <p:ph type="ctrTitle"/>
          </p:nvPr>
        </p:nvSpPr>
        <p:spPr>
          <a:xfrm>
            <a:off x="683568" y="5420767"/>
            <a:ext cx="7772400" cy="1470025"/>
          </a:xfrm>
        </p:spPr>
        <p:txBody>
          <a:bodyPr>
            <a:noAutofit/>
          </a:bodyPr>
          <a:lstStyle/>
          <a:p>
            <a:r>
              <a:rPr lang="es-ES" sz="5400" b="1" dirty="0" smtClean="0">
                <a:latin typeface="Segoe Script" pitchFamily="34" charset="0"/>
              </a:rPr>
              <a:t>«DIA DEL CRISTO»</a:t>
            </a:r>
            <a:endParaRPr lang="es-ES" sz="5400" b="1" dirty="0">
              <a:latin typeface="Segoe Script" pitchFamily="34" charset="0"/>
            </a:endParaRPr>
          </a:p>
        </p:txBody>
      </p:sp>
      <p:sp>
        <p:nvSpPr>
          <p:cNvPr id="4" name="3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2422555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512" y="3095836"/>
            <a:ext cx="4968552" cy="1143000"/>
          </a:xfrm>
        </p:spPr>
        <p:txBody>
          <a:bodyPr>
            <a:noAutofit/>
          </a:bodyPr>
          <a:lstStyle/>
          <a:p>
            <a:pPr algn="l"/>
            <a:r>
              <a:rPr lang="en-US" sz="3200" dirty="0" smtClean="0">
                <a:latin typeface="Segoe Script" pitchFamily="34" charset="0"/>
              </a:rPr>
              <a:t>This festivity is </a:t>
            </a:r>
            <a:br>
              <a:rPr lang="en-US" sz="3200" dirty="0" smtClean="0">
                <a:latin typeface="Segoe Script" pitchFamily="34" charset="0"/>
              </a:rPr>
            </a:br>
            <a:r>
              <a:rPr lang="en-US" sz="3200" dirty="0" smtClean="0">
                <a:latin typeface="Segoe Script" pitchFamily="34" charset="0"/>
              </a:rPr>
              <a:t>celebrated the last </a:t>
            </a:r>
            <a:br>
              <a:rPr lang="en-US" sz="3200" dirty="0" smtClean="0">
                <a:latin typeface="Segoe Script" pitchFamily="34" charset="0"/>
              </a:rPr>
            </a:br>
            <a:r>
              <a:rPr lang="en-US" sz="3200" dirty="0" smtClean="0">
                <a:latin typeface="Segoe Script" pitchFamily="34" charset="0"/>
              </a:rPr>
              <a:t>Sunday of August.</a:t>
            </a:r>
            <a:br>
              <a:rPr lang="en-US" sz="3200" dirty="0" smtClean="0">
                <a:latin typeface="Segoe Script" pitchFamily="34" charset="0"/>
              </a:rPr>
            </a:br>
            <a:r>
              <a:rPr lang="en-US" sz="3200" dirty="0" smtClean="0">
                <a:latin typeface="Segoe Script" pitchFamily="34" charset="0"/>
              </a:rPr>
              <a:t>It starts at about </a:t>
            </a:r>
            <a:br>
              <a:rPr lang="en-US" sz="3200" dirty="0" smtClean="0">
                <a:latin typeface="Segoe Script" pitchFamily="34" charset="0"/>
              </a:rPr>
            </a:br>
            <a:r>
              <a:rPr lang="en-US" sz="3200" dirty="0" smtClean="0">
                <a:latin typeface="Segoe Script" pitchFamily="34" charset="0"/>
              </a:rPr>
              <a:t>20.00, when the Queen of the festivities offers </a:t>
            </a:r>
            <a:br>
              <a:rPr lang="en-US" sz="3200" dirty="0" smtClean="0">
                <a:latin typeface="Segoe Script" pitchFamily="34" charset="0"/>
              </a:rPr>
            </a:br>
            <a:r>
              <a:rPr lang="en-US" sz="3200" dirty="0" smtClean="0">
                <a:latin typeface="Segoe Script" pitchFamily="34" charset="0"/>
              </a:rPr>
              <a:t>flowers to the </a:t>
            </a:r>
            <a:br>
              <a:rPr lang="en-US" sz="3200" dirty="0" smtClean="0">
                <a:latin typeface="Segoe Script" pitchFamily="34" charset="0"/>
              </a:rPr>
            </a:br>
            <a:r>
              <a:rPr lang="en-US" sz="3200" dirty="0" smtClean="0">
                <a:latin typeface="Segoe Script" pitchFamily="34" charset="0"/>
              </a:rPr>
              <a:t>patron saint, who is </a:t>
            </a:r>
            <a:br>
              <a:rPr lang="en-US" sz="3200" dirty="0" smtClean="0">
                <a:latin typeface="Segoe Script" pitchFamily="34" charset="0"/>
              </a:rPr>
            </a:br>
            <a:r>
              <a:rPr lang="en-US" sz="3200" dirty="0" smtClean="0">
                <a:latin typeface="Segoe Script" pitchFamily="34" charset="0"/>
              </a:rPr>
              <a:t>in the church of</a:t>
            </a:r>
            <a:br>
              <a:rPr lang="en-US" sz="3200" dirty="0" smtClean="0">
                <a:latin typeface="Segoe Script" pitchFamily="34" charset="0"/>
              </a:rPr>
            </a:br>
            <a:r>
              <a:rPr lang="en-US" sz="3200" dirty="0" smtClean="0">
                <a:latin typeface="Segoe Script" pitchFamily="34" charset="0"/>
              </a:rPr>
              <a:t> the city.</a:t>
            </a:r>
            <a:r>
              <a:rPr lang="es-ES" sz="3200" dirty="0" smtClean="0">
                <a:latin typeface="Segoe Script" pitchFamily="34" charset="0"/>
              </a:rPr>
              <a:t/>
            </a:r>
            <a:br>
              <a:rPr lang="es-ES" sz="3200" dirty="0" smtClean="0">
                <a:latin typeface="Segoe Script" pitchFamily="34" charset="0"/>
              </a:rPr>
            </a:br>
            <a:endParaRPr lang="es-ES" sz="3200" dirty="0">
              <a:latin typeface="Segoe Script" pitchFamily="34" charset="0"/>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674" y="404664"/>
            <a:ext cx="3977326" cy="5949280"/>
          </a:xfrm>
          <a:prstGeom prst="rect">
            <a:avLst/>
          </a:prstGeom>
        </p:spPr>
      </p:pic>
    </p:spTree>
    <p:extLst>
      <p:ext uri="{BB962C8B-B14F-4D97-AF65-F5344CB8AC3E}">
        <p14:creationId xmlns:p14="http://schemas.microsoft.com/office/powerpoint/2010/main" val="763886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2520280"/>
          </a:xfrm>
        </p:spPr>
        <p:txBody>
          <a:bodyPr>
            <a:noAutofit/>
          </a:bodyPr>
          <a:lstStyle/>
          <a:p>
            <a:pPr algn="r"/>
            <a:r>
              <a:rPr lang="en-US" sz="3600" dirty="0" smtClean="0">
                <a:latin typeface="Segoe Script" pitchFamily="34" charset="0"/>
              </a:rPr>
              <a:t>Then people go in pilgrimage to the Calvary of the city.</a:t>
            </a:r>
            <a:br>
              <a:rPr lang="en-US" sz="3600" dirty="0" smtClean="0">
                <a:latin typeface="Segoe Script" pitchFamily="34" charset="0"/>
              </a:rPr>
            </a:br>
            <a:r>
              <a:rPr lang="en-US" sz="3600" dirty="0" smtClean="0">
                <a:latin typeface="Segoe Script" pitchFamily="34" charset="0"/>
              </a:rPr>
              <a:t>They walk in silence and </a:t>
            </a:r>
            <a:br>
              <a:rPr lang="en-US" sz="3600" dirty="0" smtClean="0">
                <a:latin typeface="Segoe Script" pitchFamily="34" charset="0"/>
              </a:rPr>
            </a:br>
            <a:r>
              <a:rPr lang="en-US" sz="3600" dirty="0" smtClean="0">
                <a:latin typeface="Segoe Script" pitchFamily="34" charset="0"/>
              </a:rPr>
              <a:t>with a candle</a:t>
            </a:r>
            <a:br>
              <a:rPr lang="en-US" sz="3600" dirty="0" smtClean="0">
                <a:latin typeface="Segoe Script" pitchFamily="34" charset="0"/>
              </a:rPr>
            </a:br>
            <a:r>
              <a:rPr lang="en-US" sz="3600" dirty="0" smtClean="0">
                <a:latin typeface="Segoe Script" pitchFamily="34" charset="0"/>
              </a:rPr>
              <a:t> in their hands.</a:t>
            </a:r>
            <a:endParaRPr lang="es-ES" sz="3600" dirty="0">
              <a:latin typeface="Segoe Script" pitchFamily="34" charset="0"/>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8061" y="4293096"/>
            <a:ext cx="6286534" cy="2340396"/>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88840"/>
            <a:ext cx="4289103" cy="2859402"/>
          </a:xfrm>
          <a:prstGeom prst="rect">
            <a:avLst/>
          </a:prstGeom>
        </p:spPr>
      </p:pic>
    </p:spTree>
    <p:extLst>
      <p:ext uri="{BB962C8B-B14F-4D97-AF65-F5344CB8AC3E}">
        <p14:creationId xmlns:p14="http://schemas.microsoft.com/office/powerpoint/2010/main" val="3569236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2411760"/>
          </a:xfrm>
        </p:spPr>
        <p:txBody>
          <a:bodyPr>
            <a:noAutofit/>
          </a:bodyPr>
          <a:lstStyle/>
          <a:p>
            <a:r>
              <a:rPr lang="en-US" sz="2800" dirty="0" smtClean="0">
                <a:latin typeface="Segoe Script" pitchFamily="34" charset="0"/>
              </a:rPr>
              <a:t>The meaning of this festivity is to take the patron saint to the Calvary, where he is all the year.</a:t>
            </a:r>
            <a:br>
              <a:rPr lang="en-US" sz="2800" dirty="0" smtClean="0">
                <a:latin typeface="Segoe Script" pitchFamily="34" charset="0"/>
              </a:rPr>
            </a:br>
            <a:r>
              <a:rPr lang="en-US" sz="2800" dirty="0" smtClean="0">
                <a:latin typeface="Segoe Script" pitchFamily="34" charset="0"/>
              </a:rPr>
              <a:t>The mayor and his/her team carry the patron saint from the church to the Calvary.</a:t>
            </a:r>
            <a:endParaRPr lang="en-US" sz="2800" dirty="0">
              <a:latin typeface="Segoe Script" pitchFamily="34" charset="0"/>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2996951"/>
            <a:ext cx="5513238" cy="3675493"/>
          </a:xfrm>
          <a:prstGeom prst="rect">
            <a:avLst/>
          </a:prstGeom>
        </p:spPr>
      </p:pic>
    </p:spTree>
    <p:extLst>
      <p:ext uri="{BB962C8B-B14F-4D97-AF65-F5344CB8AC3E}">
        <p14:creationId xmlns:p14="http://schemas.microsoft.com/office/powerpoint/2010/main" val="866890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TRADITIONS OF ALCORA</Template>
  <TotalTime>0</TotalTime>
  <Words>146</Words>
  <Application>Microsoft Office PowerPoint</Application>
  <PresentationFormat>Presentación en pantalla (4:3)</PresentationFormat>
  <Paragraphs>13</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Segoe Script</vt:lpstr>
      <vt:lpstr>Tema de Office</vt:lpstr>
      <vt:lpstr>Presentación de PowerPoint</vt:lpstr>
      <vt:lpstr>In this activity I’m going to explain you the most important festivities in Alcora. The patron saints of Alcora are «Sant Cristàfol» and «El Crist del Calvari». These fesivities are celebrated in honour of them. </vt:lpstr>
      <vt:lpstr>«DIA DEL ROTLLO»</vt:lpstr>
      <vt:lpstr>Presentación de PowerPoint</vt:lpstr>
      <vt:lpstr>At 12.00 o’clock, people return in pilgrimage to the church of the city. When they arrive, the mayor and his/her team give them a roll, which is typical of Alcora. </vt:lpstr>
      <vt:lpstr>«DIA DEL CRISTO»</vt:lpstr>
      <vt:lpstr>This festivity is  celebrated the last  Sunday of August. It starts at about  20.00, when the Queen of the festivities offers  flowers to the  patron saint, who is  in the church of  the city. </vt:lpstr>
      <vt:lpstr>Then people go in pilgrimage to the Calvary of the city. They walk in silence and  with a candle  in their hands.</vt:lpstr>
      <vt:lpstr>The meaning of this festivity is to take the patron saint to the Calvary, where he is all the year. The mayor and his/her team carry the patron saint from the church to the Calvary.</vt:lpstr>
      <vt:lpstr>When all the people have arrived, fireworks are launched.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Roberto</dc:creator>
  <cp:lastModifiedBy>Roberto</cp:lastModifiedBy>
  <cp:revision>1</cp:revision>
  <dcterms:created xsi:type="dcterms:W3CDTF">2015-12-06T17:05:18Z</dcterms:created>
  <dcterms:modified xsi:type="dcterms:W3CDTF">2015-12-06T17:05:58Z</dcterms:modified>
</cp:coreProperties>
</file>